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27432000" cy="49377600"/>
  <p:notesSz cx="6858000" cy="9144000"/>
  <p:defaultTextStyle>
    <a:defPPr>
      <a:defRPr lang="en-US"/>
    </a:defPPr>
    <a:lvl1pPr marL="0" algn="l" defTabSz="438735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93671" algn="l" defTabSz="438735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387351" algn="l" defTabSz="438735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581022" algn="l" defTabSz="438735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774702" algn="l" defTabSz="438735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968373" algn="l" defTabSz="438735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3162044" algn="l" defTabSz="438735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5355724" algn="l" defTabSz="438735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549395" algn="l" defTabSz="438735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" d="100"/>
          <a:sy n="13" d="100"/>
        </p:scale>
        <p:origin x="-2142" y="-210"/>
      </p:cViewPr>
      <p:guideLst>
        <p:guide orient="horz" pos="15552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5339068"/>
            <a:ext cx="23317200" cy="105841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7980640"/>
            <a:ext cx="19202400" cy="12618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7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4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4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399145" y="7909566"/>
            <a:ext cx="33327990" cy="1685239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05695" y="7909566"/>
            <a:ext cx="99536250" cy="1685239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0" y="31729685"/>
            <a:ext cx="23317200" cy="9806940"/>
          </a:xfrm>
        </p:spPr>
        <p:txBody>
          <a:bodyPr anchor="t"/>
          <a:lstStyle>
            <a:lvl1pPr algn="l">
              <a:defRPr sz="19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0" y="20928345"/>
            <a:ext cx="23317200" cy="10801343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93671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387351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58102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77470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968373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316204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535572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754939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5680" y="46085763"/>
            <a:ext cx="66432120" cy="130347718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3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00" y="46085763"/>
            <a:ext cx="66432120" cy="130347718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3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77392"/>
            <a:ext cx="24688800" cy="822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15" y="11052818"/>
            <a:ext cx="12120570" cy="460628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93671" indent="0">
              <a:buNone/>
              <a:defRPr sz="9300" b="1"/>
            </a:lvl2pPr>
            <a:lvl3pPr marL="4387351" indent="0">
              <a:buNone/>
              <a:defRPr sz="8400" b="1"/>
            </a:lvl3pPr>
            <a:lvl4pPr marL="6581022" indent="0">
              <a:buNone/>
              <a:defRPr sz="7500" b="1"/>
            </a:lvl4pPr>
            <a:lvl5pPr marL="8774702" indent="0">
              <a:buNone/>
              <a:defRPr sz="7500" b="1"/>
            </a:lvl5pPr>
            <a:lvl6pPr marL="10968373" indent="0">
              <a:buNone/>
              <a:defRPr sz="7500" b="1"/>
            </a:lvl6pPr>
            <a:lvl7pPr marL="13162044" indent="0">
              <a:buNone/>
              <a:defRPr sz="7500" b="1"/>
            </a:lvl7pPr>
            <a:lvl8pPr marL="15355724" indent="0">
              <a:buNone/>
              <a:defRPr sz="7500" b="1"/>
            </a:lvl8pPr>
            <a:lvl9pPr marL="17549395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15" y="15659106"/>
            <a:ext cx="12120570" cy="2844927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60" y="11052818"/>
            <a:ext cx="12125340" cy="460628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93671" indent="0">
              <a:buNone/>
              <a:defRPr sz="9300" b="1"/>
            </a:lvl2pPr>
            <a:lvl3pPr marL="4387351" indent="0">
              <a:buNone/>
              <a:defRPr sz="8400" b="1"/>
            </a:lvl3pPr>
            <a:lvl4pPr marL="6581022" indent="0">
              <a:buNone/>
              <a:defRPr sz="7500" b="1"/>
            </a:lvl4pPr>
            <a:lvl5pPr marL="8774702" indent="0">
              <a:buNone/>
              <a:defRPr sz="7500" b="1"/>
            </a:lvl5pPr>
            <a:lvl6pPr marL="10968373" indent="0">
              <a:buNone/>
              <a:defRPr sz="7500" b="1"/>
            </a:lvl6pPr>
            <a:lvl7pPr marL="13162044" indent="0">
              <a:buNone/>
              <a:defRPr sz="7500" b="1"/>
            </a:lvl7pPr>
            <a:lvl8pPr marL="15355724" indent="0">
              <a:buNone/>
              <a:defRPr sz="7500" b="1"/>
            </a:lvl8pPr>
            <a:lvl9pPr marL="17549395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60" y="15659106"/>
            <a:ext cx="12125340" cy="2844927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5" y="1965958"/>
            <a:ext cx="9024930" cy="836676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65" y="1965968"/>
            <a:ext cx="15335250" cy="42142417"/>
          </a:xfrm>
        </p:spPr>
        <p:txBody>
          <a:bodyPr/>
          <a:lstStyle>
            <a:lvl1pPr>
              <a:defRPr sz="14900"/>
            </a:lvl1pPr>
            <a:lvl2pPr>
              <a:defRPr sz="131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5" y="10332728"/>
            <a:ext cx="9024930" cy="33775657"/>
          </a:xfrm>
        </p:spPr>
        <p:txBody>
          <a:bodyPr/>
          <a:lstStyle>
            <a:lvl1pPr marL="0" indent="0">
              <a:buNone/>
              <a:defRPr sz="6500"/>
            </a:lvl1pPr>
            <a:lvl2pPr marL="2193671" indent="0">
              <a:buNone/>
              <a:defRPr sz="5600"/>
            </a:lvl2pPr>
            <a:lvl3pPr marL="4387351" indent="0">
              <a:buNone/>
              <a:defRPr sz="4700"/>
            </a:lvl3pPr>
            <a:lvl4pPr marL="6581022" indent="0">
              <a:buNone/>
              <a:defRPr sz="4700"/>
            </a:lvl4pPr>
            <a:lvl5pPr marL="8774702" indent="0">
              <a:buNone/>
              <a:defRPr sz="4700"/>
            </a:lvl5pPr>
            <a:lvl6pPr marL="10968373" indent="0">
              <a:buNone/>
              <a:defRPr sz="4700"/>
            </a:lvl6pPr>
            <a:lvl7pPr marL="13162044" indent="0">
              <a:buNone/>
              <a:defRPr sz="4700"/>
            </a:lvl7pPr>
            <a:lvl8pPr marL="15355724" indent="0">
              <a:buNone/>
              <a:defRPr sz="4700"/>
            </a:lvl8pPr>
            <a:lvl9pPr marL="17549395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70" y="34564323"/>
            <a:ext cx="16459200" cy="4080517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70" y="4411982"/>
            <a:ext cx="16459200" cy="29626560"/>
          </a:xfrm>
        </p:spPr>
        <p:txBody>
          <a:bodyPr/>
          <a:lstStyle>
            <a:lvl1pPr marL="0" indent="0">
              <a:buNone/>
              <a:defRPr sz="14900"/>
            </a:lvl1pPr>
            <a:lvl2pPr marL="2193671" indent="0">
              <a:buNone/>
              <a:defRPr sz="13100"/>
            </a:lvl2pPr>
            <a:lvl3pPr marL="4387351" indent="0">
              <a:buNone/>
              <a:defRPr sz="11200"/>
            </a:lvl3pPr>
            <a:lvl4pPr marL="6581022" indent="0">
              <a:buNone/>
              <a:defRPr sz="9300"/>
            </a:lvl4pPr>
            <a:lvl5pPr marL="8774702" indent="0">
              <a:buNone/>
              <a:defRPr sz="9300"/>
            </a:lvl5pPr>
            <a:lvl6pPr marL="10968373" indent="0">
              <a:buNone/>
              <a:defRPr sz="9300"/>
            </a:lvl6pPr>
            <a:lvl7pPr marL="13162044" indent="0">
              <a:buNone/>
              <a:defRPr sz="9300"/>
            </a:lvl7pPr>
            <a:lvl8pPr marL="15355724" indent="0">
              <a:buNone/>
              <a:defRPr sz="9300"/>
            </a:lvl8pPr>
            <a:lvl9pPr marL="17549395" indent="0">
              <a:buNone/>
              <a:defRPr sz="9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70" y="38644840"/>
            <a:ext cx="16459200" cy="5795003"/>
          </a:xfrm>
        </p:spPr>
        <p:txBody>
          <a:bodyPr/>
          <a:lstStyle>
            <a:lvl1pPr marL="0" indent="0">
              <a:buNone/>
              <a:defRPr sz="6500"/>
            </a:lvl1pPr>
            <a:lvl2pPr marL="2193671" indent="0">
              <a:buNone/>
              <a:defRPr sz="5600"/>
            </a:lvl2pPr>
            <a:lvl3pPr marL="4387351" indent="0">
              <a:buNone/>
              <a:defRPr sz="4700"/>
            </a:lvl3pPr>
            <a:lvl4pPr marL="6581022" indent="0">
              <a:buNone/>
              <a:defRPr sz="4700"/>
            </a:lvl4pPr>
            <a:lvl5pPr marL="8774702" indent="0">
              <a:buNone/>
              <a:defRPr sz="4700"/>
            </a:lvl5pPr>
            <a:lvl6pPr marL="10968373" indent="0">
              <a:buNone/>
              <a:defRPr sz="4700"/>
            </a:lvl6pPr>
            <a:lvl7pPr marL="13162044" indent="0">
              <a:buNone/>
              <a:defRPr sz="4700"/>
            </a:lvl7pPr>
            <a:lvl8pPr marL="15355724" indent="0">
              <a:buNone/>
              <a:defRPr sz="4700"/>
            </a:lvl8pPr>
            <a:lvl9pPr marL="17549395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77392"/>
            <a:ext cx="24688800" cy="8229600"/>
          </a:xfrm>
          <a:prstGeom prst="rect">
            <a:avLst/>
          </a:prstGeom>
        </p:spPr>
        <p:txBody>
          <a:bodyPr vert="horz" lIns="438730" tIns="219370" rIns="438730" bIns="21937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1521440"/>
            <a:ext cx="24688800" cy="32586935"/>
          </a:xfrm>
          <a:prstGeom prst="rect">
            <a:avLst/>
          </a:prstGeom>
        </p:spPr>
        <p:txBody>
          <a:bodyPr vert="horz" lIns="438730" tIns="219370" rIns="438730" bIns="2193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45765726"/>
            <a:ext cx="6400800" cy="2628902"/>
          </a:xfrm>
          <a:prstGeom prst="rect">
            <a:avLst/>
          </a:prstGeom>
        </p:spPr>
        <p:txBody>
          <a:bodyPr vert="horz" lIns="438730" tIns="219370" rIns="438730" bIns="21937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845EC-A9C8-4A7C-96BC-381A896DE610}" type="datetimeFigureOut">
              <a:rPr lang="en-US" smtClean="0"/>
              <a:pPr/>
              <a:t>3/1/2007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45765726"/>
            <a:ext cx="8686800" cy="2628902"/>
          </a:xfrm>
          <a:prstGeom prst="rect">
            <a:avLst/>
          </a:prstGeom>
        </p:spPr>
        <p:txBody>
          <a:bodyPr vert="horz" lIns="438730" tIns="219370" rIns="438730" bIns="21937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45765726"/>
            <a:ext cx="6400800" cy="2628902"/>
          </a:xfrm>
          <a:prstGeom prst="rect">
            <a:avLst/>
          </a:prstGeom>
        </p:spPr>
        <p:txBody>
          <a:bodyPr vert="horz" lIns="438730" tIns="219370" rIns="438730" bIns="21937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8D084-8B3B-42CF-B03E-00C85EB46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351" rtl="0" eaLnBrk="1" latinLnBrk="0" hangingPunct="1">
        <a:spcBef>
          <a:spcPct val="0"/>
        </a:spcBef>
        <a:buNone/>
        <a:defRPr sz="2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255" indent="-1645255" algn="l" defTabSz="4387351" rtl="0" eaLnBrk="1" latinLnBrk="0" hangingPunct="1">
        <a:spcBef>
          <a:spcPct val="20000"/>
        </a:spcBef>
        <a:buFont typeface="Arial" pitchFamily="34" charset="0"/>
        <a:buChar char="•"/>
        <a:defRPr sz="14900" kern="1200">
          <a:solidFill>
            <a:schemeClr val="tx1"/>
          </a:solidFill>
          <a:latin typeface="+mn-lt"/>
          <a:ea typeface="+mn-ea"/>
          <a:cs typeface="+mn-cs"/>
        </a:defRPr>
      </a:lvl1pPr>
      <a:lvl2pPr marL="3564723" indent="-1371043" algn="l" defTabSz="4387351" rtl="0" eaLnBrk="1" latinLnBrk="0" hangingPunct="1">
        <a:spcBef>
          <a:spcPct val="20000"/>
        </a:spcBef>
        <a:buFont typeface="Arial" pitchFamily="34" charset="0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182" indent="-1096840" algn="l" defTabSz="4387351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862" indent="-1096840" algn="l" defTabSz="4387351" rtl="0" eaLnBrk="1" latinLnBrk="0" hangingPunct="1">
        <a:spcBef>
          <a:spcPct val="20000"/>
        </a:spcBef>
        <a:buFont typeface="Arial" pitchFamily="34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871533" indent="-1096840" algn="l" defTabSz="4387351" rtl="0" eaLnBrk="1" latinLnBrk="0" hangingPunct="1">
        <a:spcBef>
          <a:spcPct val="20000"/>
        </a:spcBef>
        <a:buFont typeface="Arial" pitchFamily="34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5213" indent="-1096840" algn="l" defTabSz="4387351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8884" indent="-1096840" algn="l" defTabSz="4387351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2555" indent="-1096840" algn="l" defTabSz="4387351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6235" indent="-1096840" algn="l" defTabSz="4387351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35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671" algn="l" defTabSz="438735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351" algn="l" defTabSz="438735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022" algn="l" defTabSz="438735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774702" algn="l" defTabSz="438735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8373" algn="l" defTabSz="438735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2044" algn="l" defTabSz="438735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5724" algn="l" defTabSz="438735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9395" algn="l" defTabSz="438735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14400"/>
            <a:ext cx="24917400" cy="47091600"/>
          </a:xfrm>
        </p:spPr>
        <p:txBody>
          <a:bodyPr>
            <a:noAutofit/>
          </a:bodyPr>
          <a:lstStyle/>
          <a:p>
            <a:pPr lvl="0" algn="just"/>
            <a:endParaRPr lang="en-IN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4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09600" y="1219200"/>
          <a:ext cx="26212800" cy="4744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5486400"/>
                <a:gridCol w="14325600"/>
              </a:tblGrid>
              <a:tr h="5059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6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60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Meha</a:t>
                      </a:r>
                      <a:r>
                        <a:rPr lang="en-IN" sz="6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Shah has secured Gold Medal in Bachelors</a:t>
                      </a:r>
                      <a:r>
                        <a:rPr lang="en-IN" sz="60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6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    Engineering in Information Technology Branch on 12th January 2018 by Gujarat Technological University.</a:t>
                      </a:r>
                      <a:endParaRPr lang="en-US" sz="6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en-US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4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Darshan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Hansora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Ajay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Kothiya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6</a:t>
                      </a:r>
                      <a:r>
                        <a:rPr lang="en-IN" sz="6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semester students got 2</a:t>
                      </a:r>
                      <a:r>
                        <a:rPr lang="en-IN" sz="6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nd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rank and won prize worth Rs.30000 as a team member in Final Round of Smart Gujarat for New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Heckathon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on 25</a:t>
                      </a:r>
                      <a:r>
                        <a:rPr lang="en-IN" sz="6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March 2018. </a:t>
                      </a:r>
                      <a:endParaRPr lang="en-US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4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Yashrajsinh</a:t>
                      </a:r>
                      <a:r>
                        <a:rPr lang="en-US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6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Dodiya</a:t>
                      </a:r>
                      <a:r>
                        <a:rPr lang="en-US" sz="6000" dirty="0" smtClean="0">
                          <a:latin typeface="Times New Roman" pitchFamily="18" charset="0"/>
                          <a:cs typeface="Times New Roman" pitchFamily="18" charset="0"/>
                        </a:rPr>
                        <a:t>, 8th Semester student represented LD College, GTU and Gujarat at National youth festival held at Ranchi and came in top 5 in country in Quizzing. He also won quiz at inter college youth festival at St Xavier’s and won Ahmedabad heritage quiz held in LD College of engineering.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8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Trivedi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Swapnil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8th Semester student won 1st Prize in Photography Competition (FRAME) held at MSU Faculty of Journalism and Communication in KAAFILA2018 on 17-18 March 2018. He also won 3rd prize In HCG Hospital Event HERITOCLICK on 4-12 Feb 2018.</a:t>
                      </a:r>
                      <a:endParaRPr lang="en-US" sz="6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Two teams from 6th Semester students were selected for Smart India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Heckathon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2018.</a:t>
                      </a:r>
                    </a:p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Aamir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Mansuri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6</a:t>
                      </a:r>
                      <a:r>
                        <a:rPr lang="en-IN" sz="60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semester student selected as a General Secretary in “UNITED YOUTH CIRCUIT” situated at Nigeria.</a:t>
                      </a:r>
                      <a:endParaRPr lang="en-US" sz="6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80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Hiral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Patel, ME 2nd year student got Best Paper Award in National Conference on “Advances in Computer Science Engineering &amp; Technology” organized by CE department at LDCE for the paper “Serendipitous Bookmark Recommendation in a social bookmarking system using Behavioural Data Mining” on 6th May, 2017.</a:t>
                      </a:r>
                      <a:endParaRPr lang="en-US" sz="6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6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Nitesh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Solanki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6th semester student developed NSS LDCE website which is hosted by Education minister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Bhupendrasinh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Chudasama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at LDCE. He also got best event manager award by principle sir of L.D. college of Engineering in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Sahitya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Sarita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2018 held on 23-24 Feb 2018.</a:t>
                      </a:r>
                      <a:endParaRPr lang="en-US" sz="6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9080">
                <a:tc gridSpan="3">
                  <a:txBody>
                    <a:bodyPr/>
                    <a:lstStyle/>
                    <a:p>
                      <a:pPr algn="just"/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Mevada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Moksha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Solanki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Nitesh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6th semester students participated in GIRLS SCRIPT HACKATHON in Girl script India Summit, organized at Silver Oak College on 16th December 2017. </a:t>
                      </a:r>
                      <a:r>
                        <a:rPr lang="en-IN" sz="6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Moksha</a:t>
                      </a: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team were the complementary winners of the event.</a:t>
                      </a:r>
                      <a:endParaRPr lang="en-US" sz="6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6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7840">
                <a:tc gridSpan="2">
                  <a:txBody>
                    <a:bodyPr/>
                    <a:lstStyle/>
                    <a:p>
                      <a:pPr marL="0" lvl="0" algn="just" defTabSz="4387351" rtl="0" eaLnBrk="1" latinLnBrk="0" hangingPunct="1"/>
                      <a:endParaRPr lang="en-US" sz="6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algn="just" defTabSz="4387351" rtl="0" eaLnBrk="1" latinLnBrk="0" hangingPunct="1"/>
                      <a:endParaRPr lang="en-US" sz="6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algn="just" defTabSz="4387351" rtl="0" eaLnBrk="1" latinLnBrk="0" hangingPunct="1"/>
                      <a:endParaRPr lang="en-US" sz="6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algn="just" defTabSz="4387351" rtl="0" eaLnBrk="1" latinLnBrk="0" hangingPunct="1"/>
                      <a:endParaRPr lang="en-US" sz="6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6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4387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6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Information Technology Department has successfully organized National Conference on “Advance Research Trends in Information and Computing Technology” on 20/01/18.</a:t>
                      </a:r>
                      <a:endParaRPr lang="en-US" sz="6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6" descr="D:\NEWSLETTER\JAN-FEB-MARCH 2018\IMG_20180112_201629_9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Documents and Settings\SWATI\My Documents\Downloads\2018-03-27-PHOTO-000000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7056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D:\NEWSLETTER\JULY-AUG-SEPT 2017\aamir mans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6314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D:\NEWSLETTER\JAN-FEB-MARCH 2018\MSU KAAFILA2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76784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IMG-20180322-WA0004 (2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21158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2017-07-04-PHOTO-0000003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284226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D:\NEWSLETTER\JAN-FEB-MARCH 2018\nitesh\IMG_283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339852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Documents and Settings\SWATI\Desktop\NCARTICT-2018 - SELECTED PHOTOS\HNS_164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43129200"/>
            <a:ext cx="1059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355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SWATI</dc:creator>
  <cp:lastModifiedBy>SWATI</cp:lastModifiedBy>
  <cp:revision>39</cp:revision>
  <dcterms:created xsi:type="dcterms:W3CDTF">2018-04-02T12:11:03Z</dcterms:created>
  <dcterms:modified xsi:type="dcterms:W3CDTF">2007-02-28T19:26:47Z</dcterms:modified>
</cp:coreProperties>
</file>